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39"/>
  </p:notesMasterIdLst>
  <p:sldIdLst>
    <p:sldId id="256" r:id="rId2"/>
    <p:sldId id="258" r:id="rId3"/>
    <p:sldId id="259" r:id="rId4"/>
    <p:sldId id="261" r:id="rId5"/>
    <p:sldId id="310" r:id="rId6"/>
    <p:sldId id="312" r:id="rId7"/>
    <p:sldId id="286" r:id="rId8"/>
    <p:sldId id="288" r:id="rId9"/>
    <p:sldId id="295" r:id="rId10"/>
    <p:sldId id="293" r:id="rId11"/>
    <p:sldId id="290" r:id="rId12"/>
    <p:sldId id="260" r:id="rId13"/>
    <p:sldId id="291" r:id="rId14"/>
    <p:sldId id="263" r:id="rId15"/>
    <p:sldId id="273" r:id="rId16"/>
    <p:sldId id="304" r:id="rId17"/>
    <p:sldId id="267" r:id="rId18"/>
    <p:sldId id="292" r:id="rId19"/>
    <p:sldId id="302" r:id="rId20"/>
    <p:sldId id="303" r:id="rId21"/>
    <p:sldId id="298" r:id="rId22"/>
    <p:sldId id="314" r:id="rId23"/>
    <p:sldId id="299" r:id="rId24"/>
    <p:sldId id="301" r:id="rId25"/>
    <p:sldId id="316" r:id="rId26"/>
    <p:sldId id="306" r:id="rId27"/>
    <p:sldId id="300" r:id="rId28"/>
    <p:sldId id="315" r:id="rId29"/>
    <p:sldId id="272" r:id="rId30"/>
    <p:sldId id="309" r:id="rId31"/>
    <p:sldId id="308" r:id="rId32"/>
    <p:sldId id="307" r:id="rId33"/>
    <p:sldId id="305" r:id="rId34"/>
    <p:sldId id="311" r:id="rId35"/>
    <p:sldId id="268" r:id="rId36"/>
    <p:sldId id="313" r:id="rId37"/>
    <p:sldId id="280" r:id="rId38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Roboto Slab" pitchFamily="2" charset="0"/>
      <p:regular r:id="rId44"/>
      <p:bold r:id="rId45"/>
    </p:embeddedFont>
    <p:embeddedFont>
      <p:font typeface="Source Sans Pro" panose="020B0503030403020204" pitchFamily="3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515907-2182-4C3A-A78C-A3B3E4EF20DB}">
  <a:tblStyle styleId="{A5515907-2182-4C3A-A78C-A3B3E4EF20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99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3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/Relationships>
</file>

<file path=ppt/media/image1.png>
</file>

<file path=ppt/media/image10.png>
</file>

<file path=ppt/media/image11.tiff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tiff>
</file>

<file path=ppt/media/image24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0365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1446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5105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531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95979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9515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25947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1159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49362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0846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4140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165877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59886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15816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3314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836838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3819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59623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449798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67955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da085fb6_58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da085fb6_58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39882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5445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5893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1895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7586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0266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360350"/>
            <a:ext cx="5807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97625" y="619995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12;p2"/>
          <p:cNvSpPr/>
          <p:nvPr/>
        </p:nvSpPr>
        <p:spPr>
          <a:xfrm>
            <a:off x="7454375" y="56388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" name="Google Shape;13;p2"/>
          <p:cNvSpPr/>
          <p:nvPr/>
        </p:nvSpPr>
        <p:spPr>
          <a:xfrm>
            <a:off x="8827727" y="4597554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" name="Google Shape;14;p2"/>
          <p:cNvSpPr/>
          <p:nvPr/>
        </p:nvSpPr>
        <p:spPr>
          <a:xfrm>
            <a:off x="8677050" y="6577875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5" name="Google Shape;15;p2"/>
          <p:cNvSpPr/>
          <p:nvPr/>
        </p:nvSpPr>
        <p:spPr>
          <a:xfrm>
            <a:off x="2972225" y="6334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6" name="Google Shape;16;p2"/>
          <p:cNvSpPr/>
          <p:nvPr/>
        </p:nvSpPr>
        <p:spPr>
          <a:xfrm>
            <a:off x="579635" y="3373479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7" name="Google Shape;17;p2"/>
          <p:cNvSpPr/>
          <p:nvPr/>
        </p:nvSpPr>
        <p:spPr>
          <a:xfrm>
            <a:off x="311843" y="791518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8" name="Google Shape;18;p2"/>
          <p:cNvSpPr/>
          <p:nvPr/>
        </p:nvSpPr>
        <p:spPr>
          <a:xfrm>
            <a:off x="626322" y="133987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9" name="Google Shape;19;p2"/>
          <p:cNvSpPr/>
          <p:nvPr/>
        </p:nvSpPr>
        <p:spPr>
          <a:xfrm>
            <a:off x="8104500" y="4963100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0" name="Google Shape;20;p2"/>
          <p:cNvSpPr/>
          <p:nvPr/>
        </p:nvSpPr>
        <p:spPr>
          <a:xfrm>
            <a:off x="8803950" y="5654657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" name="Google Shape;21;p2"/>
          <p:cNvSpPr/>
          <p:nvPr/>
        </p:nvSpPr>
        <p:spPr>
          <a:xfrm>
            <a:off x="196310" y="1990890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" name="Google Shape;22;p2"/>
          <p:cNvSpPr/>
          <p:nvPr/>
        </p:nvSpPr>
        <p:spPr>
          <a:xfrm>
            <a:off x="1738050" y="27132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3" name="Google Shape;23;p2"/>
          <p:cNvSpPr/>
          <p:nvPr/>
        </p:nvSpPr>
        <p:spPr>
          <a:xfrm>
            <a:off x="771659" y="250448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" name="Google Shape;24;p2"/>
          <p:cNvSpPr/>
          <p:nvPr/>
        </p:nvSpPr>
        <p:spPr>
          <a:xfrm>
            <a:off x="4271584" y="47482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5" name="Google Shape;25;p2"/>
          <p:cNvSpPr/>
          <p:nvPr/>
        </p:nvSpPr>
        <p:spPr>
          <a:xfrm>
            <a:off x="7729213" y="6127438"/>
            <a:ext cx="2538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2034925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710548"/>
            <a:ext cx="58326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>
                <a:solidFill>
                  <a:srgbClr val="607D8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 descr="connections-05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5947" y="0"/>
            <a:ext cx="913210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1215300" y="2501400"/>
            <a:ext cx="67134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457189" algn="ctr" rtl="0">
              <a:spcBef>
                <a:spcPts val="600"/>
              </a:spcBef>
              <a:spcAft>
                <a:spcPts val="0"/>
              </a:spcAft>
              <a:buClr>
                <a:srgbClr val="263238"/>
              </a:buClr>
              <a:buSzPts val="3600"/>
              <a:buChar char="◎"/>
              <a:defRPr sz="3600" i="1"/>
            </a:lvl1pPr>
            <a:lvl2pPr marL="914377" lvl="1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○"/>
              <a:defRPr sz="3600" i="1"/>
            </a:lvl2pPr>
            <a:lvl3pPr marL="1371566" lvl="2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◉"/>
              <a:defRPr sz="3600" i="1"/>
            </a:lvl3pPr>
            <a:lvl4pPr marL="1828754" lvl="3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●"/>
              <a:defRPr sz="3600" i="1"/>
            </a:lvl4pPr>
            <a:lvl5pPr marL="2285943" lvl="4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○"/>
              <a:defRPr sz="3600" i="1"/>
            </a:lvl5pPr>
            <a:lvl6pPr marL="2743131" lvl="5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■"/>
              <a:defRPr sz="3600" i="1"/>
            </a:lvl6pPr>
            <a:lvl7pPr marL="3200320" lvl="6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●"/>
              <a:defRPr sz="3600" i="1"/>
            </a:lvl7pPr>
            <a:lvl8pPr marL="3657509" lvl="7" indent="-457189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○"/>
              <a:defRPr sz="3600" i="1"/>
            </a:lvl8pPr>
            <a:lvl9pPr marL="4114697" lvl="8" indent="-457189" algn="ctr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■"/>
              <a:defRPr sz="3600" i="1"/>
            </a:lvl9pPr>
          </a:lstStyle>
          <a:p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3593400" y="1074285"/>
            <a:ext cx="1957200" cy="1093200"/>
            <a:chOff x="3593400" y="1760085"/>
            <a:chExt cx="1957200" cy="109320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872097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0" b="1">
                  <a:solidFill>
                    <a:srgbClr val="0091E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sz="60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3742095" y="871980"/>
            <a:ext cx="443400" cy="3624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114800" y="269685"/>
            <a:ext cx="457200" cy="80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4"/>
          <p:cNvCxnSpPr/>
          <p:nvPr/>
        </p:nvCxnSpPr>
        <p:spPr>
          <a:xfrm rot="10800000" flipH="1">
            <a:off x="4749075" y="753125"/>
            <a:ext cx="95100" cy="348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-87" y="6333125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419090">
              <a:spcBef>
                <a:spcPts val="600"/>
              </a:spcBef>
              <a:spcAft>
                <a:spcPts val="0"/>
              </a:spcAft>
              <a:buSzPts val="3000"/>
              <a:buChar char="◎"/>
              <a:defRPr/>
            </a:lvl1pPr>
            <a:lvl2pPr marL="914377" lvl="1" indent="-38099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566" lvl="2" indent="-38099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754" lvl="3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5943" lvl="4" indent="-342891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131" lvl="5" indent="-342891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320" lvl="6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509" lvl="7" indent="-342891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697" lvl="8" indent="-342891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600200"/>
            <a:ext cx="3675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93690">
              <a:spcBef>
                <a:spcPts val="600"/>
              </a:spcBef>
              <a:spcAft>
                <a:spcPts val="0"/>
              </a:spcAft>
              <a:buSzPts val="2600"/>
              <a:buChar char="◎"/>
              <a:defRPr sz="2600"/>
            </a:lvl1pPr>
            <a:lvl2pPr marL="914377" lvl="1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marL="1371566" lvl="2" indent="-393690">
              <a:spcBef>
                <a:spcPts val="0"/>
              </a:spcBef>
              <a:spcAft>
                <a:spcPts val="0"/>
              </a:spcAft>
              <a:buSzPts val="2600"/>
              <a:buChar char="◉"/>
              <a:defRPr sz="2600"/>
            </a:lvl3pPr>
            <a:lvl4pPr marL="1828754" lvl="3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5943" lvl="4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131" lvl="5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320" lvl="6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509" lvl="7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697" lvl="8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600200"/>
            <a:ext cx="3675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93690">
              <a:spcBef>
                <a:spcPts val="600"/>
              </a:spcBef>
              <a:spcAft>
                <a:spcPts val="0"/>
              </a:spcAft>
              <a:buSzPts val="2600"/>
              <a:buChar char="◎"/>
              <a:defRPr sz="2600"/>
            </a:lvl1pPr>
            <a:lvl2pPr marL="914377" lvl="1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marL="1371566" lvl="2" indent="-393690">
              <a:spcBef>
                <a:spcPts val="0"/>
              </a:spcBef>
              <a:spcAft>
                <a:spcPts val="0"/>
              </a:spcAft>
              <a:buSzPts val="2600"/>
              <a:buChar char="◉"/>
              <a:defRPr sz="2600"/>
            </a:lvl3pPr>
            <a:lvl4pPr marL="1828754" lvl="3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5943" lvl="4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131" lvl="5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320" lvl="6" indent="-39369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509" lvl="7" indent="-39369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697" lvl="8" indent="-39369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tif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407560" y="1360351"/>
            <a:ext cx="6965878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5500" dirty="0"/>
              <a:t>Large-scale Graph Mining with Spark</a:t>
            </a:r>
            <a:endParaRPr sz="5500" dirty="0"/>
          </a:p>
        </p:txBody>
      </p:sp>
      <p:sp>
        <p:nvSpPr>
          <p:cNvPr id="5" name="Google Shape;87;p14">
            <a:extLst>
              <a:ext uri="{FF2B5EF4-FFF2-40B4-BE49-F238E27FC236}">
                <a16:creationId xmlns:a16="http://schemas.microsoft.com/office/drawing/2014/main" id="{473657CB-F83F-AB4F-96C6-1A7AC9419D47}"/>
              </a:ext>
            </a:extLst>
          </p:cNvPr>
          <p:cNvSpPr txBox="1">
            <a:spLocks/>
          </p:cNvSpPr>
          <p:nvPr/>
        </p:nvSpPr>
        <p:spPr>
          <a:xfrm>
            <a:off x="1407560" y="3205542"/>
            <a:ext cx="6770670" cy="134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2600" dirty="0"/>
              <a:t>What I learned from mapping &gt;15 million sites</a:t>
            </a:r>
          </a:p>
          <a:p>
            <a:pPr marL="0" indent="0">
              <a:buFont typeface="Source Sans Pro"/>
              <a:buNone/>
            </a:pPr>
            <a:endParaRPr lang="en-US" sz="2600" dirty="0"/>
          </a:p>
          <a:p>
            <a:pPr marL="0" indent="0">
              <a:buFont typeface="Source Sans Pro"/>
              <a:buNone/>
            </a:pPr>
            <a:endParaRPr lang="en-US" sz="2600" dirty="0"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7A63DA5-294C-2B4F-827C-A14CB3150634}"/>
              </a:ext>
            </a:extLst>
          </p:cNvPr>
          <p:cNvSpPr txBox="1">
            <a:spLocks/>
          </p:cNvSpPr>
          <p:nvPr/>
        </p:nvSpPr>
        <p:spPr>
          <a:xfrm>
            <a:off x="1407560" y="5095982"/>
            <a:ext cx="6657653" cy="92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1800" dirty="0"/>
              <a:t>Win Suen</a:t>
            </a:r>
          </a:p>
          <a:p>
            <a:pPr marL="0" indent="0">
              <a:buFont typeface="Source Sans Pro"/>
              <a:buNone/>
            </a:pPr>
            <a:r>
              <a:rPr lang="en-US" sz="1800" dirty="0" err="1"/>
              <a:t>PyGotham</a:t>
            </a:r>
            <a:r>
              <a:rPr lang="en-US" sz="1800" dirty="0"/>
              <a:t> 2018</a:t>
            </a:r>
          </a:p>
          <a:p>
            <a:pPr marL="0" indent="0">
              <a:buFont typeface="Source Sans Pro"/>
              <a:buNone/>
            </a:pPr>
            <a:endParaRPr lang="en-US" sz="2600" dirty="0"/>
          </a:p>
          <a:p>
            <a:pPr marL="0" indent="0">
              <a:buFont typeface="Source Sans Pro"/>
              <a:buNone/>
            </a:pPr>
            <a:endParaRPr lang="en-US" sz="2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8F3749-F25F-714C-9DE7-961B9F7E0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393" y="1228181"/>
            <a:ext cx="5578452" cy="4767401"/>
          </a:xfrm>
          <a:prstGeom prst="rect">
            <a:avLst/>
          </a:prstGeom>
        </p:spPr>
      </p:pic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Behavioral ecology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785AF-94BA-5D4F-8CED-CBA96C41BA01}"/>
              </a:ext>
            </a:extLst>
          </p:cNvPr>
          <p:cNvSpPr txBox="1"/>
          <p:nvPr/>
        </p:nvSpPr>
        <p:spPr>
          <a:xfrm>
            <a:off x="267130" y="6133386"/>
            <a:ext cx="8685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Farine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Damien R., et al. "Both nearest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neighbours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long-term affiliates predict individual locations during collective movement in wild baboons." 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Scientific reports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 6 (2016): 27704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337DA40-8918-3648-89BA-FD3456ECB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704" y="4140485"/>
            <a:ext cx="2579972" cy="1717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91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EF2077-56F8-3D4B-834B-8D4B195482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876" y="823882"/>
            <a:ext cx="6680210" cy="5509253"/>
          </a:xfrm>
          <a:prstGeom prst="rect">
            <a:avLst/>
          </a:prstGeom>
        </p:spPr>
      </p:pic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Web structure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3979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1215213" y="2337015"/>
            <a:ext cx="67134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b="1" dirty="0"/>
              <a:t>Graph exploration </a:t>
            </a:r>
            <a:r>
              <a:rPr lang="en" dirty="0"/>
              <a:t>:</a:t>
            </a:r>
          </a:p>
          <a:p>
            <a:pPr marL="0" indent="0">
              <a:buNone/>
            </a:pPr>
            <a:r>
              <a:rPr lang="en-US" dirty="0"/>
              <a:t>Efficiently finding structure or knowledge in a graph, even if we don’t know exactly what we are looking for.  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Mottin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Müeller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KDD’18)</a:t>
            </a:r>
            <a:endParaRPr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-87" y="6333125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2034926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2.</a:t>
            </a:r>
            <a:endParaRPr sz="6000" dirty="0">
              <a:solidFill>
                <a:srgbClr val="CFD8DC"/>
              </a:solidFill>
            </a:endParaRPr>
          </a:p>
          <a:p>
            <a:r>
              <a:rPr lang="en" dirty="0"/>
              <a:t>Web graphs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9250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Web graphs: creation</a:t>
            </a:r>
            <a:endParaRPr dirty="0"/>
          </a:p>
        </p:txBody>
      </p:sp>
      <p:sp>
        <p:nvSpPr>
          <p:cNvPr id="135" name="Google Shape;135;p19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26C695-FA13-EC45-864A-3EACC7B54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036" y="1500027"/>
            <a:ext cx="3917147" cy="47466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FA4C08-DE0E-A54E-886D-6D2B2755CF5D}"/>
              </a:ext>
            </a:extLst>
          </p:cNvPr>
          <p:cNvSpPr txBox="1"/>
          <p:nvPr/>
        </p:nvSpPr>
        <p:spPr>
          <a:xfrm>
            <a:off x="5188450" y="4781548"/>
            <a:ext cx="3400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Child node: </a:t>
            </a:r>
            <a:r>
              <a:rPr lang="en-US" sz="1800" b="1" dirty="0" err="1"/>
              <a:t>iana.org</a:t>
            </a:r>
            <a:endParaRPr lang="en-US" sz="1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9E8564-A4E9-8B43-958D-3D89FCDA8CB8}"/>
              </a:ext>
            </a:extLst>
          </p:cNvPr>
          <p:cNvSpPr txBox="1"/>
          <p:nvPr/>
        </p:nvSpPr>
        <p:spPr>
          <a:xfrm>
            <a:off x="5188450" y="1928486"/>
            <a:ext cx="3400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Parent node: </a:t>
            </a:r>
            <a:r>
              <a:rPr lang="en-US" sz="1800" b="1" dirty="0" err="1"/>
              <a:t>example.com</a:t>
            </a:r>
            <a:endParaRPr lang="en-US" sz="1800" b="1" dirty="0"/>
          </a:p>
        </p:txBody>
      </p:sp>
      <p:cxnSp>
        <p:nvCxnSpPr>
          <p:cNvPr id="8" name="Google Shape;273;p29">
            <a:extLst>
              <a:ext uri="{FF2B5EF4-FFF2-40B4-BE49-F238E27FC236}">
                <a16:creationId xmlns:a16="http://schemas.microsoft.com/office/drawing/2014/main" id="{B6353988-4658-5544-94EC-1392F35E59CF}"/>
              </a:ext>
            </a:extLst>
          </p:cNvPr>
          <p:cNvCxnSpPr>
            <a:cxnSpLocks/>
          </p:cNvCxnSpPr>
          <p:nvPr/>
        </p:nvCxnSpPr>
        <p:spPr>
          <a:xfrm>
            <a:off x="6305856" y="2586021"/>
            <a:ext cx="4301" cy="190325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1F9FD72-6A79-404C-87F2-BE5CBBC53FA0}"/>
              </a:ext>
            </a:extLst>
          </p:cNvPr>
          <p:cNvSpPr txBox="1"/>
          <p:nvPr/>
        </p:nvSpPr>
        <p:spPr>
          <a:xfrm>
            <a:off x="6418872" y="3170351"/>
            <a:ext cx="241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(directed edge)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9"/>
          <p:cNvSpPr/>
          <p:nvPr/>
        </p:nvSpPr>
        <p:spPr>
          <a:xfrm>
            <a:off x="772822" y="2325093"/>
            <a:ext cx="2236200" cy="22359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67" name="Google Shape;267;p29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Web graphs: substructures</a:t>
            </a:r>
            <a:endParaRPr dirty="0"/>
          </a:p>
        </p:txBody>
      </p:sp>
      <p:sp>
        <p:nvSpPr>
          <p:cNvPr id="268" name="Google Shape;268;p29"/>
          <p:cNvSpPr/>
          <p:nvPr/>
        </p:nvSpPr>
        <p:spPr>
          <a:xfrm>
            <a:off x="969272" y="2521543"/>
            <a:ext cx="1842900" cy="18429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Sports article</a:t>
            </a: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9" name="Google Shape;269;p29"/>
          <p:cNvSpPr/>
          <p:nvPr/>
        </p:nvSpPr>
        <p:spPr>
          <a:xfrm>
            <a:off x="3439822" y="3620492"/>
            <a:ext cx="2399700" cy="23994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0" name="Google Shape;270;p29"/>
          <p:cNvSpPr/>
          <p:nvPr/>
        </p:nvSpPr>
        <p:spPr>
          <a:xfrm>
            <a:off x="3650646" y="3831318"/>
            <a:ext cx="1977900" cy="1977900"/>
          </a:xfrm>
          <a:prstGeom prst="ellipse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Sports page</a:t>
            </a: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1" name="Google Shape;271;p29"/>
          <p:cNvSpPr/>
          <p:nvPr/>
        </p:nvSpPr>
        <p:spPr>
          <a:xfrm>
            <a:off x="5961441" y="1456070"/>
            <a:ext cx="2649300" cy="26490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2" name="Google Shape;272;p29"/>
          <p:cNvSpPr/>
          <p:nvPr/>
        </p:nvSpPr>
        <p:spPr>
          <a:xfrm>
            <a:off x="6203937" y="1688723"/>
            <a:ext cx="2183700" cy="2183700"/>
          </a:xfrm>
          <a:prstGeom prst="ellipse">
            <a:avLst/>
          </a:prstGeom>
          <a:noFill/>
          <a:ln w="7620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Homepage</a:t>
            </a: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273" name="Google Shape;273;p29"/>
          <p:cNvCxnSpPr/>
          <p:nvPr/>
        </p:nvCxnSpPr>
        <p:spPr>
          <a:xfrm>
            <a:off x="2737871" y="3837792"/>
            <a:ext cx="981000" cy="6000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4" name="Google Shape;274;p29"/>
          <p:cNvCxnSpPr/>
          <p:nvPr/>
        </p:nvCxnSpPr>
        <p:spPr>
          <a:xfrm rot="10800000" flipH="1">
            <a:off x="5453522" y="3392017"/>
            <a:ext cx="859200" cy="8592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5" name="Google Shape;275;p29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15</a:t>
            </a:fld>
            <a:endParaRPr/>
          </a:p>
        </p:txBody>
      </p:sp>
      <p:sp>
        <p:nvSpPr>
          <p:cNvPr id="13" name="Google Shape;269;p29">
            <a:extLst>
              <a:ext uri="{FF2B5EF4-FFF2-40B4-BE49-F238E27FC236}">
                <a16:creationId xmlns:a16="http://schemas.microsoft.com/office/drawing/2014/main" id="{BC34123F-03FD-9A4A-BCD6-66BF0D6B0F0B}"/>
              </a:ext>
            </a:extLst>
          </p:cNvPr>
          <p:cNvSpPr/>
          <p:nvPr/>
        </p:nvSpPr>
        <p:spPr>
          <a:xfrm>
            <a:off x="3594358" y="1511381"/>
            <a:ext cx="1904928" cy="1880636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" name="Google Shape;270;p29">
            <a:extLst>
              <a:ext uri="{FF2B5EF4-FFF2-40B4-BE49-F238E27FC236}">
                <a16:creationId xmlns:a16="http://schemas.microsoft.com/office/drawing/2014/main" id="{6FDD6200-E90D-0E45-9B4F-B2DF89B1AC69}"/>
              </a:ext>
            </a:extLst>
          </p:cNvPr>
          <p:cNvSpPr/>
          <p:nvPr/>
        </p:nvSpPr>
        <p:spPr>
          <a:xfrm>
            <a:off x="3761774" y="1691238"/>
            <a:ext cx="1570095" cy="1550267"/>
          </a:xfrm>
          <a:prstGeom prst="ellipse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About</a:t>
            </a: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5" name="Google Shape;274;p29">
            <a:extLst>
              <a:ext uri="{FF2B5EF4-FFF2-40B4-BE49-F238E27FC236}">
                <a16:creationId xmlns:a16="http://schemas.microsoft.com/office/drawing/2014/main" id="{894B838C-F8C4-1D46-ACD9-34A65999BAD6}"/>
              </a:ext>
            </a:extLst>
          </p:cNvPr>
          <p:cNvCxnSpPr>
            <a:cxnSpLocks/>
          </p:cNvCxnSpPr>
          <p:nvPr/>
        </p:nvCxnSpPr>
        <p:spPr>
          <a:xfrm>
            <a:off x="5321229" y="2599338"/>
            <a:ext cx="845013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3E1A49-7604-BF42-90FA-88098E038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02" y="1171254"/>
            <a:ext cx="8284503" cy="5315993"/>
          </a:xfrm>
          <a:prstGeom prst="rect">
            <a:avLst/>
          </a:prstGeom>
        </p:spPr>
      </p:pic>
      <p:sp>
        <p:nvSpPr>
          <p:cNvPr id="267" name="Google Shape;267;p29"/>
          <p:cNvSpPr txBox="1">
            <a:spLocks noGrp="1"/>
          </p:cNvSpPr>
          <p:nvPr>
            <p:ph type="title"/>
          </p:nvPr>
        </p:nvSpPr>
        <p:spPr>
          <a:xfrm>
            <a:off x="755329" y="349183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Web graphs: larger structures</a:t>
            </a:r>
            <a:endParaRPr dirty="0"/>
          </a:p>
        </p:txBody>
      </p:sp>
      <p:sp>
        <p:nvSpPr>
          <p:cNvPr id="275" name="Google Shape;275;p29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16</a:t>
            </a:fld>
            <a:endParaRPr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CB9412-C032-8B44-B9E6-E962AECC08B7}"/>
              </a:ext>
            </a:extLst>
          </p:cNvPr>
          <p:cNvSpPr txBox="1"/>
          <p:nvPr/>
        </p:nvSpPr>
        <p:spPr>
          <a:xfrm>
            <a:off x="590942" y="5645528"/>
            <a:ext cx="3490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Subpage structure of webpages in a news site, generated by me using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Gephi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3672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Web graphs encode information about:</a:t>
            </a:r>
            <a:endParaRPr dirty="0"/>
          </a:p>
        </p:txBody>
      </p:sp>
      <p:sp>
        <p:nvSpPr>
          <p:cNvPr id="168" name="Google Shape;168;p23"/>
          <p:cNvSpPr/>
          <p:nvPr/>
        </p:nvSpPr>
        <p:spPr>
          <a:xfrm>
            <a:off x="3190801" y="2133601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Content</a:t>
            </a:r>
            <a:endParaRPr sz="1600" b="1" dirty="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9" name="Google Shape;169;p23"/>
          <p:cNvSpPr/>
          <p:nvPr/>
        </p:nvSpPr>
        <p:spPr>
          <a:xfrm>
            <a:off x="733351" y="2133601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Communities</a:t>
            </a:r>
            <a:endParaRPr sz="1600" b="1" dirty="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0" name="Google Shape;170;p23"/>
          <p:cNvSpPr/>
          <p:nvPr/>
        </p:nvSpPr>
        <p:spPr>
          <a:xfrm>
            <a:off x="5686351" y="2133601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600" b="1" dirty="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Traffic</a:t>
            </a:r>
            <a:endParaRPr sz="1600" b="1" dirty="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1" name="Google Shape;171;p23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2034926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3.</a:t>
            </a:r>
            <a:br>
              <a:rPr lang="en" sz="6000" dirty="0">
                <a:solidFill>
                  <a:srgbClr val="CFD8DC"/>
                </a:solidFill>
              </a:rPr>
            </a:br>
            <a:r>
              <a:rPr lang="en" sz="6000" dirty="0"/>
              <a:t>Spark</a:t>
            </a:r>
            <a:endParaRPr sz="600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77979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Graph Libraries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19</a:t>
            </a:fld>
            <a:endParaRPr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F93061B-50E0-F743-83BF-03AEC0519F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9343507"/>
              </p:ext>
            </p:extLst>
          </p:nvPr>
        </p:nvGraphicFramePr>
        <p:xfrm>
          <a:off x="585625" y="1396999"/>
          <a:ext cx="8250148" cy="501407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62537">
                  <a:extLst>
                    <a:ext uri="{9D8B030D-6E8A-4147-A177-3AD203B41FA5}">
                      <a16:colId xmlns:a16="http://schemas.microsoft.com/office/drawing/2014/main" val="404644778"/>
                    </a:ext>
                  </a:extLst>
                </a:gridCol>
                <a:gridCol w="2062537">
                  <a:extLst>
                    <a:ext uri="{9D8B030D-6E8A-4147-A177-3AD203B41FA5}">
                      <a16:colId xmlns:a16="http://schemas.microsoft.com/office/drawing/2014/main" val="3354015247"/>
                    </a:ext>
                  </a:extLst>
                </a:gridCol>
                <a:gridCol w="2062537">
                  <a:extLst>
                    <a:ext uri="{9D8B030D-6E8A-4147-A177-3AD203B41FA5}">
                      <a16:colId xmlns:a16="http://schemas.microsoft.com/office/drawing/2014/main" val="2258353230"/>
                    </a:ext>
                  </a:extLst>
                </a:gridCol>
                <a:gridCol w="2062537">
                  <a:extLst>
                    <a:ext uri="{9D8B030D-6E8A-4147-A177-3AD203B41FA5}">
                      <a16:colId xmlns:a16="http://schemas.microsoft.com/office/drawing/2014/main" val="2858059034"/>
                    </a:ext>
                  </a:extLst>
                </a:gridCol>
              </a:tblGrid>
              <a:tr h="71629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Graph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is_python</a:t>
                      </a:r>
                      <a:r>
                        <a:rPr lang="en-US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Visualization?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278839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 err="1"/>
                        <a:t>networkx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Single machine.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5282295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 err="1"/>
                        <a:t>Gephi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Single machine.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2498092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Spark </a:t>
                      </a:r>
                      <a:r>
                        <a:rPr lang="en-US" i="0" dirty="0" err="1"/>
                        <a:t>GraphFrames</a:t>
                      </a:r>
                      <a:r>
                        <a:rPr lang="en-US" i="0" dirty="0"/>
                        <a:t> or </a:t>
                      </a:r>
                      <a:r>
                        <a:rPr lang="en-US" i="0" dirty="0" err="1"/>
                        <a:t>GraphX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Multiple machines.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Yes, plug in other libraries.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6177835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Apache </a:t>
                      </a:r>
                      <a:r>
                        <a:rPr lang="en-US" i="0" dirty="0" err="1"/>
                        <a:t>Giraph</a:t>
                      </a:r>
                      <a:endParaRPr lang="en-US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i="1" dirty="0"/>
                        <a:t>Multiple machines.</a:t>
                      </a:r>
                    </a:p>
                    <a:p>
                      <a:endParaRPr lang="en-US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1283644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Neo4j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i="1" dirty="0"/>
                        <a:t>Multiple machines.</a:t>
                      </a:r>
                    </a:p>
                    <a:p>
                      <a:endParaRPr lang="en-US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Yes.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323555"/>
                  </a:ext>
                </a:extLst>
              </a:tr>
              <a:tr h="716296">
                <a:tc>
                  <a:txBody>
                    <a:bodyPr/>
                    <a:lstStyle/>
                    <a:p>
                      <a:r>
                        <a:rPr lang="en-US" i="0" dirty="0"/>
                        <a:t>Bespoke solutions (here be dragons)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Many more machines.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23208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7609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5865747" y="3416026"/>
            <a:ext cx="1820700" cy="18207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ctrTitle" idx="4294967295"/>
          </p:nvPr>
        </p:nvSpPr>
        <p:spPr>
          <a:xfrm>
            <a:off x="1637501" y="587126"/>
            <a:ext cx="56421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b="1" dirty="0"/>
              <a:t>Hello!</a:t>
            </a:r>
            <a:endParaRPr sz="6000" b="1" dirty="0"/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637501" y="1881751"/>
            <a:ext cx="56421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600" b="1" dirty="0"/>
              <a:t>I am Win Suen</a:t>
            </a:r>
            <a:endParaRPr sz="3600" b="1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1637500" y="2702106"/>
            <a:ext cx="3893309" cy="3544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600" dirty="0"/>
              <a:t>Data Scientist @ </a:t>
            </a:r>
            <a:r>
              <a:rPr lang="en-US" sz="2600" dirty="0" err="1"/>
              <a:t>AppNexus</a:t>
            </a:r>
            <a:r>
              <a:rPr lang="en-US" sz="2600" dirty="0"/>
              <a:t>.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Avid hiker.</a:t>
            </a:r>
          </a:p>
          <a:p>
            <a:pPr marL="0" indent="0">
              <a:buNone/>
            </a:pPr>
            <a:r>
              <a:rPr lang="en-US" sz="2600" dirty="0"/>
              <a:t>Reader of books and papers.</a:t>
            </a:r>
            <a:endParaRPr sz="2600" dirty="0"/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sz="2600" dirty="0"/>
          </a:p>
        </p:txBody>
      </p:sp>
      <p:cxnSp>
        <p:nvCxnSpPr>
          <p:cNvPr id="89" name="Google Shape;89;p14"/>
          <p:cNvCxnSpPr/>
          <p:nvPr/>
        </p:nvCxnSpPr>
        <p:spPr>
          <a:xfrm>
            <a:off x="6939075" y="5244825"/>
            <a:ext cx="145800" cy="567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4"/>
          <p:cNvCxnSpPr/>
          <p:nvPr/>
        </p:nvCxnSpPr>
        <p:spPr>
          <a:xfrm>
            <a:off x="7419813" y="4970091"/>
            <a:ext cx="289500" cy="396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4"/>
          <p:cNvCxnSpPr/>
          <p:nvPr/>
        </p:nvCxnSpPr>
        <p:spPr>
          <a:xfrm>
            <a:off x="7636226" y="4669275"/>
            <a:ext cx="802500" cy="2595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224477-9E34-5745-97FD-BC13BEBCB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7523" y="3324356"/>
            <a:ext cx="2038708" cy="200404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Why choose </a:t>
            </a:r>
            <a:r>
              <a:rPr lang="en-US" dirty="0" err="1"/>
              <a:t>GraphFrames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2449" lvl="0" indent="-514350">
              <a:buFont typeface="+mj-lt"/>
              <a:buAutoNum type="arabicPeriod"/>
            </a:pPr>
            <a:r>
              <a:rPr lang="en-US" sz="2400" dirty="0"/>
              <a:t>Processes </a:t>
            </a:r>
            <a:r>
              <a:rPr lang="en-US" sz="2400" b="1" dirty="0"/>
              <a:t>data too large to fit on single machine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dirty="0"/>
              <a:t>Provides </a:t>
            </a:r>
            <a:r>
              <a:rPr lang="en-US" sz="2400" b="1" dirty="0"/>
              <a:t>parallelism in data input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dirty="0"/>
              <a:t>Provides </a:t>
            </a:r>
            <a:r>
              <a:rPr lang="en-US" sz="2400" b="1" dirty="0"/>
              <a:t>parallelism in processing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dirty="0"/>
              <a:t>Has some </a:t>
            </a:r>
            <a:r>
              <a:rPr lang="en-US" sz="2400" b="1" dirty="0"/>
              <a:t>fault tolerance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Integrates nicely </a:t>
            </a:r>
            <a:r>
              <a:rPr lang="en-US" sz="2400" dirty="0"/>
              <a:t>with other python packages.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b="1" dirty="0"/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7831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What I did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Clean Common Crawl dataset. </a:t>
            </a:r>
            <a:r>
              <a:rPr lang="en-US" sz="2400" dirty="0"/>
              <a:t>Select files, write custom parser for </a:t>
            </a:r>
            <a:r>
              <a:rPr lang="en-US" sz="2400" dirty="0" err="1"/>
              <a:t>warc</a:t>
            </a:r>
            <a:r>
              <a:rPr lang="en-US" sz="2400" dirty="0"/>
              <a:t> files, extract links from html.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Load graph into </a:t>
            </a:r>
            <a:r>
              <a:rPr lang="en-US" sz="2400" b="1" dirty="0" err="1"/>
              <a:t>Graphframes</a:t>
            </a:r>
            <a:r>
              <a:rPr lang="en-US" sz="2400" dirty="0"/>
              <a:t>. 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Filter, clean, repeat</a:t>
            </a:r>
            <a:r>
              <a:rPr lang="en-US" sz="2400" dirty="0"/>
              <a:t>. Do this, a lot.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Try to detect communities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08604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What I‘ll talk about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2449" lvl="0" indent="-514350">
              <a:buFont typeface="+mj-lt"/>
              <a:buAutoNum type="arabicPeriod"/>
            </a:pPr>
            <a:r>
              <a:rPr lang="en-US" sz="2400" b="1" dirty="0">
                <a:solidFill>
                  <a:schemeClr val="tx2">
                    <a:lumMod val="90000"/>
                  </a:schemeClr>
                </a:solidFill>
              </a:rPr>
              <a:t>Clean Common Crawl </a:t>
            </a:r>
            <a:r>
              <a:rPr lang="en-US" sz="24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dataset. </a:t>
            </a:r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Select files, write custom parser for </a:t>
            </a:r>
            <a:r>
              <a:rPr lang="en-US" sz="2400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warc</a:t>
            </a:r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 files, extract links from html.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>
                <a:solidFill>
                  <a:schemeClr val="tx1"/>
                </a:solidFill>
              </a:rPr>
              <a:t>Load graph into </a:t>
            </a:r>
            <a:r>
              <a:rPr lang="en-US" sz="2400" b="1" dirty="0" err="1">
                <a:solidFill>
                  <a:schemeClr val="tx1"/>
                </a:solidFill>
              </a:rPr>
              <a:t>Graphframes</a:t>
            </a:r>
            <a:r>
              <a:rPr lang="en-US" sz="2400" dirty="0">
                <a:solidFill>
                  <a:schemeClr val="tx1"/>
                </a:solidFill>
              </a:rPr>
              <a:t>. 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>
                <a:solidFill>
                  <a:schemeClr val="tx2">
                    <a:lumMod val="90000"/>
                  </a:schemeClr>
                </a:solidFill>
              </a:rPr>
              <a:t>Filter, clean, repeat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. Do this, a lot.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Try to detect communities</a:t>
            </a:r>
            <a:r>
              <a:rPr lang="en-US" sz="2400" dirty="0"/>
              <a:t>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99412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Create a </a:t>
            </a:r>
            <a:r>
              <a:rPr lang="en-US" dirty="0" err="1"/>
              <a:t>GraphFrame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18701-166B-BA47-8F35-9EEEE5623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02" y="1447045"/>
            <a:ext cx="7872397" cy="464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132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See top nodes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24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0600B4-ADE3-0640-B4AC-3FE0EEFC5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441" y="1554365"/>
            <a:ext cx="6307119" cy="452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9416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Run PageRank for fun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48D81B-89EA-9D40-8D7E-859800083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096" y="1497332"/>
            <a:ext cx="6391810" cy="427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4815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56299" y="2980148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3.</a:t>
            </a:r>
            <a:br>
              <a:rPr lang="en" sz="6000" dirty="0">
                <a:solidFill>
                  <a:srgbClr val="CFD8DC"/>
                </a:solidFill>
              </a:rPr>
            </a:br>
            <a:r>
              <a:rPr lang="en" sz="6000" dirty="0"/>
              <a:t>Community Detection</a:t>
            </a:r>
            <a:endParaRPr sz="600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76845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Advantages of Label Propagation Algorithm (LPA)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Labelled data is not required</a:t>
            </a:r>
            <a:r>
              <a:rPr lang="en-US" sz="2400" dirty="0"/>
              <a:t>. 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External parameter setting is nice, but not strictly necessary.</a:t>
            </a:r>
          </a:p>
          <a:p>
            <a:pPr marL="552449" lvl="0" indent="-514350">
              <a:buFont typeface="+mj-lt"/>
              <a:buAutoNum type="arabicPeriod"/>
            </a:pPr>
            <a:r>
              <a:rPr lang="en-US" sz="2400" b="1" dirty="0"/>
              <a:t>Runs in near linear time.</a:t>
            </a: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27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B054D8-1B47-4045-88A5-9E079304B2B2}"/>
              </a:ext>
            </a:extLst>
          </p:cNvPr>
          <p:cNvSpPr/>
          <p:nvPr/>
        </p:nvSpPr>
        <p:spPr>
          <a:xfrm>
            <a:off x="2517169" y="5427201"/>
            <a:ext cx="643591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Raghavan, Usha Nandini,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Réka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Albert, and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Soundar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Kumara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. "Near linear time algorithm to detect community structures in large-scale networks." 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Physical review 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 76.3 (2007): 036106.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6767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Run LPA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28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60819F-47CE-2B46-9253-658544B8B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1983" y="1371108"/>
            <a:ext cx="5620035" cy="496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6935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8"/>
          <p:cNvSpPr txBox="1">
            <a:spLocks noGrp="1"/>
          </p:cNvSpPr>
          <p:nvPr>
            <p:ph type="ctrTitle" idx="4294967295"/>
          </p:nvPr>
        </p:nvSpPr>
        <p:spPr>
          <a:xfrm>
            <a:off x="1515900" y="864000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dirty="0"/>
              <a:t>&gt; 15 million</a:t>
            </a:r>
            <a:endParaRPr sz="7200" dirty="0"/>
          </a:p>
        </p:txBody>
      </p:sp>
      <p:sp>
        <p:nvSpPr>
          <p:cNvPr id="256" name="Google Shape;256;p28"/>
          <p:cNvSpPr txBox="1">
            <a:spLocks noGrp="1"/>
          </p:cNvSpPr>
          <p:nvPr>
            <p:ph type="subTitle" idx="4294967295"/>
          </p:nvPr>
        </p:nvSpPr>
        <p:spPr>
          <a:xfrm>
            <a:off x="1515900" y="1729347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That’s a lot of nodes. Filter, clean, repeat.</a:t>
            </a:r>
            <a:endParaRPr sz="2400" dirty="0"/>
          </a:p>
        </p:txBody>
      </p:sp>
      <p:sp>
        <p:nvSpPr>
          <p:cNvPr id="257" name="Google Shape;257;p28"/>
          <p:cNvSpPr txBox="1">
            <a:spLocks noGrp="1"/>
          </p:cNvSpPr>
          <p:nvPr>
            <p:ph type="ctrTitle" idx="4294967295"/>
          </p:nvPr>
        </p:nvSpPr>
        <p:spPr>
          <a:xfrm>
            <a:off x="1515900" y="4369204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dirty="0"/>
              <a:t>3,573 sites</a:t>
            </a:r>
            <a:endParaRPr sz="7200" dirty="0"/>
          </a:p>
        </p:txBody>
      </p:sp>
      <p:sp>
        <p:nvSpPr>
          <p:cNvPr id="258" name="Google Shape;258;p28"/>
          <p:cNvSpPr txBox="1">
            <a:spLocks noGrp="1"/>
          </p:cNvSpPr>
          <p:nvPr>
            <p:ph type="subTitle" idx="4294967295"/>
          </p:nvPr>
        </p:nvSpPr>
        <p:spPr>
          <a:xfrm>
            <a:off x="1515900" y="5234551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Size of largest community</a:t>
            </a:r>
            <a:endParaRPr sz="2400" dirty="0"/>
          </a:p>
        </p:txBody>
      </p:sp>
      <p:sp>
        <p:nvSpPr>
          <p:cNvPr id="259" name="Google Shape;259;p28"/>
          <p:cNvSpPr txBox="1">
            <a:spLocks noGrp="1"/>
          </p:cNvSpPr>
          <p:nvPr>
            <p:ph type="ctrTitle" idx="4294967295"/>
          </p:nvPr>
        </p:nvSpPr>
        <p:spPr>
          <a:xfrm>
            <a:off x="1515900" y="2616603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7200" dirty="0"/>
              <a:t>4,782</a:t>
            </a:r>
            <a:endParaRPr sz="7200" dirty="0"/>
          </a:p>
        </p:txBody>
      </p:sp>
      <p:sp>
        <p:nvSpPr>
          <p:cNvPr id="260" name="Google Shape;260;p28"/>
          <p:cNvSpPr txBox="1">
            <a:spLocks noGrp="1"/>
          </p:cNvSpPr>
          <p:nvPr>
            <p:ph type="subTitle" idx="4294967295"/>
          </p:nvPr>
        </p:nvSpPr>
        <p:spPr>
          <a:xfrm>
            <a:off x="1515900" y="3481949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Communities detected</a:t>
            </a:r>
            <a:endParaRPr sz="2400" dirty="0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2034926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CFD8DC"/>
                </a:solidFill>
              </a:rPr>
              <a:t>1.</a:t>
            </a:r>
            <a:endParaRPr sz="6000" dirty="0">
              <a:solidFill>
                <a:srgbClr val="CFD8DC"/>
              </a:solidFill>
            </a:endParaRPr>
          </a:p>
          <a:p>
            <a:r>
              <a:rPr lang="en" dirty="0"/>
              <a:t>Why graphs?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30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975D0-A8C8-BE46-B8A6-739BB15A5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592" y="527314"/>
            <a:ext cx="7698053" cy="5945031"/>
          </a:xfrm>
          <a:prstGeom prst="rect">
            <a:avLst/>
          </a:prstGeom>
        </p:spPr>
      </p:pic>
      <p:sp>
        <p:nvSpPr>
          <p:cNvPr id="11" name="Google Shape;111;p17">
            <a:extLst>
              <a:ext uri="{FF2B5EF4-FFF2-40B4-BE49-F238E27FC236}">
                <a16:creationId xmlns:a16="http://schemas.microsoft.com/office/drawing/2014/main" id="{C43C516E-876C-8841-BC64-28D4FD3FDE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876651" y="2031687"/>
            <a:ext cx="3170376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sz="2400" dirty="0"/>
              <a:t>Converges around 5-6 iterations for sampled Common Crawl data.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7617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Community: online learning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31</a:t>
            </a:fld>
            <a:endParaRPr/>
          </a:p>
        </p:txBody>
      </p:sp>
      <p:sp>
        <p:nvSpPr>
          <p:cNvPr id="12" name="Google Shape;111;p17">
            <a:extLst>
              <a:ext uri="{FF2B5EF4-FFF2-40B4-BE49-F238E27FC236}">
                <a16:creationId xmlns:a16="http://schemas.microsoft.com/office/drawing/2014/main" id="{17CDCBEB-D309-D04E-A1C5-8BD4BF57B5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8632" y="1559075"/>
            <a:ext cx="2941984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sz="2400" dirty="0"/>
              <a:t>Mixed community of online learning sites, sites that link to these sites 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09466B-A0C1-A14F-981E-1A7D31249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300" y="1559075"/>
            <a:ext cx="4813435" cy="410785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340155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Community: bedbugs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32</a:t>
            </a:fld>
            <a:endParaRPr/>
          </a:p>
        </p:txBody>
      </p:sp>
      <p:sp>
        <p:nvSpPr>
          <p:cNvPr id="12" name="Google Shape;111;p17">
            <a:extLst>
              <a:ext uri="{FF2B5EF4-FFF2-40B4-BE49-F238E27FC236}">
                <a16:creationId xmlns:a16="http://schemas.microsoft.com/office/drawing/2014/main" id="{17CDCBEB-D309-D04E-A1C5-8BD4BF57B5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8632" y="1559075"/>
            <a:ext cx="2921435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dirty="0"/>
              <a:t>Cookie cutter bedbug sites and sites with similar content resources</a:t>
            </a:r>
            <a:r>
              <a:rPr lang="en-US" sz="2400" dirty="0"/>
              <a:t>.</a:t>
            </a:r>
          </a:p>
          <a:p>
            <a:pPr marL="38099" lvl="0" indent="0">
              <a:buNone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7F5F39-3A8B-2A43-81A3-2C63D5700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927" y="686436"/>
            <a:ext cx="4771556" cy="590919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768538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51D6A46-2E09-D845-8916-9946F24BA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4953" y="1171254"/>
            <a:ext cx="4159706" cy="524407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Community: fandoms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33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9E2AEB-87B8-6843-AF8E-A4EA50B9F0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632" y="4202910"/>
            <a:ext cx="3127895" cy="1699490"/>
          </a:xfrm>
          <a:prstGeom prst="rect">
            <a:avLst/>
          </a:prstGeom>
        </p:spPr>
      </p:pic>
      <p:sp>
        <p:nvSpPr>
          <p:cNvPr id="12" name="Google Shape;111;p17">
            <a:extLst>
              <a:ext uri="{FF2B5EF4-FFF2-40B4-BE49-F238E27FC236}">
                <a16:creationId xmlns:a16="http://schemas.microsoft.com/office/drawing/2014/main" id="{17CDCBEB-D309-D04E-A1C5-8BD4BF57B5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8632" y="1559075"/>
            <a:ext cx="3170376" cy="2512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099" lvl="0" indent="0">
              <a:buNone/>
            </a:pPr>
            <a:r>
              <a:rPr lang="en-US" sz="2400" dirty="0"/>
              <a:t>Sites related to Star Wars memorabilia.</a:t>
            </a:r>
          </a:p>
          <a:p>
            <a:pPr marL="552449" lvl="0" indent="-514350">
              <a:buFont typeface="+mj-lt"/>
              <a:buAutoNum type="arabicPeriod"/>
            </a:pPr>
            <a:endParaRPr lang="en-US" sz="2400" dirty="0"/>
          </a:p>
          <a:p>
            <a:pPr marL="552449" lvl="0" indent="-514350">
              <a:buFont typeface="+mj-lt"/>
              <a:buAutoNum type="arabicPeriod"/>
            </a:pPr>
            <a:endParaRPr sz="2400" dirty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16000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Other avenues for exploration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34</a:t>
            </a:fld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21CE1-685C-7542-AB09-09D9873737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Layering in </a:t>
            </a:r>
            <a:r>
              <a:rPr lang="en-US" b="1" dirty="0"/>
              <a:t>edge attributes</a:t>
            </a:r>
            <a:r>
              <a:rPr lang="en-US" dirty="0"/>
              <a:t> (link types, external metadata,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r>
              <a:rPr lang="en-US" dirty="0"/>
              <a:t>Identify nodes of </a:t>
            </a:r>
            <a:r>
              <a:rPr lang="en-US" b="1" dirty="0"/>
              <a:t>high centrality</a:t>
            </a:r>
            <a:r>
              <a:rPr lang="en-US" dirty="0"/>
              <a:t>.</a:t>
            </a:r>
          </a:p>
          <a:p>
            <a:r>
              <a:rPr lang="en-US" dirty="0"/>
              <a:t>Observing how web graphs </a:t>
            </a:r>
            <a:r>
              <a:rPr lang="en-US" b="1" dirty="0"/>
              <a:t>change over time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381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The top of the iceberg is what talk is about</a:t>
            </a:r>
            <a:endParaRPr dirty="0"/>
          </a:p>
        </p:txBody>
      </p:sp>
      <p:sp>
        <p:nvSpPr>
          <p:cNvPr id="177" name="Google Shape;177;p24"/>
          <p:cNvSpPr/>
          <p:nvPr/>
        </p:nvSpPr>
        <p:spPr>
          <a:xfrm>
            <a:off x="0" y="2571744"/>
            <a:ext cx="9144000" cy="4286400"/>
          </a:xfrm>
          <a:prstGeom prst="rect">
            <a:avLst/>
          </a:prstGeom>
          <a:solidFill>
            <a:srgbClr val="0091EA">
              <a:alpha val="3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8" name="Google Shape;178;p24"/>
          <p:cNvGrpSpPr/>
          <p:nvPr/>
        </p:nvGrpSpPr>
        <p:grpSpPr>
          <a:xfrm>
            <a:off x="1947558" y="1569332"/>
            <a:ext cx="2467459" cy="4572383"/>
            <a:chOff x="-6729413" y="-17360900"/>
            <a:chExt cx="26138326" cy="48436250"/>
          </a:xfrm>
        </p:grpSpPr>
        <p:sp>
          <p:nvSpPr>
            <p:cNvPr id="179" name="Google Shape;179;p24"/>
            <p:cNvSpPr/>
            <p:nvPr/>
          </p:nvSpPr>
          <p:spPr>
            <a:xfrm>
              <a:off x="-6729413" y="-9364662"/>
              <a:ext cx="25398299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999"/>
                  </a:moveTo>
                  <a:lnTo>
                    <a:pt x="0" y="0"/>
                  </a:lnTo>
                  <a:lnTo>
                    <a:pt x="11145" y="119999"/>
                  </a:lnTo>
                  <a:lnTo>
                    <a:pt x="120000" y="119999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3276600" y="-17360900"/>
              <a:ext cx="10882200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547" y="0"/>
                  </a:moveTo>
                  <a:lnTo>
                    <a:pt x="0" y="120000"/>
                  </a:lnTo>
                  <a:lnTo>
                    <a:pt x="119999" y="109486"/>
                  </a:lnTo>
                  <a:lnTo>
                    <a:pt x="102547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12576175" y="-17360900"/>
              <a:ext cx="6832500" cy="1046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62193"/>
                  </a:lnTo>
                  <a:lnTo>
                    <a:pt x="107007" y="120000"/>
                  </a:lnTo>
                  <a:lnTo>
                    <a:pt x="27797" y="925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-6729413" y="-9364662"/>
              <a:ext cx="10005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158"/>
                  </a:moveTo>
                  <a:lnTo>
                    <a:pt x="116173" y="119999"/>
                  </a:lnTo>
                  <a:lnTo>
                    <a:pt x="28291" y="119999"/>
                  </a:lnTo>
                  <a:lnTo>
                    <a:pt x="0" y="0"/>
                  </a:lnTo>
                  <a:lnTo>
                    <a:pt x="120000" y="41158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-6729413" y="-17360900"/>
              <a:ext cx="19305601" cy="884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2195" y="120000"/>
                  </a:lnTo>
                  <a:lnTo>
                    <a:pt x="0" y="108517"/>
                  </a:lnTo>
                  <a:lnTo>
                    <a:pt x="60656" y="80315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12752387" y="-9293225"/>
              <a:ext cx="59166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8526" y="0"/>
                  </a:moveTo>
                  <a:lnTo>
                    <a:pt x="120000" y="120000"/>
                  </a:lnTo>
                  <a:lnTo>
                    <a:pt x="0" y="120000"/>
                  </a:lnTo>
                  <a:lnTo>
                    <a:pt x="28526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3276600" y="-8518525"/>
              <a:ext cx="41925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84" y="12000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6084" y="12000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-6729413" y="-11442700"/>
              <a:ext cx="10005900" cy="2924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029" y="0"/>
                  </a:moveTo>
                  <a:lnTo>
                    <a:pt x="120000" y="120000"/>
                  </a:lnTo>
                  <a:lnTo>
                    <a:pt x="0" y="85276"/>
                  </a:lnTo>
                  <a:lnTo>
                    <a:pt x="117029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14158913" y="-11938000"/>
              <a:ext cx="5250000" cy="504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62966"/>
                  </a:lnTo>
                  <a:lnTo>
                    <a:pt x="103090" y="119999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2957512" y="-8518525"/>
              <a:ext cx="881100" cy="1620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43459" y="0"/>
                  </a:lnTo>
                  <a:lnTo>
                    <a:pt x="0" y="1200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11728450" y="-6897687"/>
              <a:ext cx="6940500" cy="1564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118188" y="67289"/>
                  </a:lnTo>
                  <a:lnTo>
                    <a:pt x="0" y="120000"/>
                  </a:lnTo>
                  <a:lnTo>
                    <a:pt x="0" y="1297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-4899025" y="-698500"/>
              <a:ext cx="63786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68929" y="119999"/>
                  </a:lnTo>
                  <a:lnTo>
                    <a:pt x="0" y="17748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-4370388" y="-6897687"/>
              <a:ext cx="7327800" cy="6199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95797" y="120000"/>
                  </a:lnTo>
                  <a:lnTo>
                    <a:pt x="0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9578975" y="8743950"/>
              <a:ext cx="42639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491" y="0"/>
                  </a:moveTo>
                  <a:lnTo>
                    <a:pt x="120000" y="33491"/>
                  </a:lnTo>
                  <a:lnTo>
                    <a:pt x="0" y="119999"/>
                  </a:lnTo>
                  <a:lnTo>
                    <a:pt x="60491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11728450" y="-6897687"/>
              <a:ext cx="69405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7703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3838575" y="-6897687"/>
              <a:ext cx="78900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193" y="119999"/>
                  </a:moveTo>
                  <a:lnTo>
                    <a:pt x="0" y="0"/>
                  </a:lnTo>
                  <a:lnTo>
                    <a:pt x="55219" y="0"/>
                  </a:lnTo>
                  <a:lnTo>
                    <a:pt x="119999" y="20719"/>
                  </a:lnTo>
                  <a:lnTo>
                    <a:pt x="48193" y="119999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-1235075" y="-698500"/>
              <a:ext cx="8242200" cy="1761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4475"/>
                  </a:moveTo>
                  <a:lnTo>
                    <a:pt x="39522" y="0"/>
                  </a:lnTo>
                  <a:lnTo>
                    <a:pt x="0" y="119999"/>
                  </a:lnTo>
                  <a:lnTo>
                    <a:pt x="120000" y="24475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-1235075" y="-5207000"/>
              <a:ext cx="12963600" cy="2212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20000" y="75677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-6305550" y="-6897687"/>
              <a:ext cx="7785000" cy="8804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828" y="0"/>
                  </a:moveTo>
                  <a:lnTo>
                    <a:pt x="120000" y="84493"/>
                  </a:lnTo>
                  <a:lnTo>
                    <a:pt x="21680" y="120000"/>
                  </a:lnTo>
                  <a:lnTo>
                    <a:pt x="0" y="0"/>
                  </a:lnTo>
                  <a:lnTo>
                    <a:pt x="29828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11728450" y="-6897687"/>
              <a:ext cx="6940500" cy="877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0" y="23131"/>
                  </a:lnTo>
                  <a:lnTo>
                    <a:pt x="118188" y="12000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1479550" y="-6897687"/>
              <a:ext cx="5527800" cy="979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5972"/>
                  </a:moveTo>
                  <a:lnTo>
                    <a:pt x="119999" y="119999"/>
                  </a:lnTo>
                  <a:lnTo>
                    <a:pt x="51211" y="0"/>
                  </a:lnTo>
                  <a:lnTo>
                    <a:pt x="32085" y="0"/>
                  </a:lnTo>
                  <a:lnTo>
                    <a:pt x="0" y="75972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-1373188" y="8743950"/>
              <a:ext cx="13101600" cy="1363019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1642"/>
                  </a:moveTo>
                  <a:lnTo>
                    <a:pt x="120000" y="0"/>
                  </a:lnTo>
                  <a:lnTo>
                    <a:pt x="40000" y="120000"/>
                  </a:lnTo>
                  <a:lnTo>
                    <a:pt x="0" y="71642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2994025" y="8743950"/>
              <a:ext cx="8734500" cy="2233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3243"/>
                  </a:moveTo>
                  <a:lnTo>
                    <a:pt x="90468" y="119999"/>
                  </a:lnTo>
                  <a:lnTo>
                    <a:pt x="120000" y="0"/>
                  </a:lnTo>
                  <a:lnTo>
                    <a:pt x="0" y="73243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11728450" y="1873250"/>
              <a:ext cx="6835800" cy="1310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37120" y="120000"/>
                  </a:lnTo>
                  <a:lnTo>
                    <a:pt x="0" y="62922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3276600" y="-9293225"/>
              <a:ext cx="10882200" cy="239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807"/>
                  </a:moveTo>
                  <a:lnTo>
                    <a:pt x="119999" y="0"/>
                  </a:lnTo>
                  <a:lnTo>
                    <a:pt x="104490" y="120000"/>
                  </a:lnTo>
                  <a:lnTo>
                    <a:pt x="46231" y="120000"/>
                  </a:lnTo>
                  <a:lnTo>
                    <a:pt x="0" y="38807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>
              <a:off x="7469187" y="-6897687"/>
              <a:ext cx="5283300" cy="169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6742" y="120000"/>
                  </a:moveTo>
                  <a:lnTo>
                    <a:pt x="120000" y="0"/>
                  </a:lnTo>
                  <a:lnTo>
                    <a:pt x="0" y="0"/>
                  </a:lnTo>
                  <a:lnTo>
                    <a:pt x="96742" y="12000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7" name="Google Shape;207;p24"/>
          <p:cNvSpPr/>
          <p:nvPr/>
        </p:nvSpPr>
        <p:spPr>
          <a:xfrm>
            <a:off x="786147" y="3157763"/>
            <a:ext cx="2105100" cy="3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1800" dirty="0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endParaRPr sz="10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8" name="Google Shape;208;p24"/>
          <p:cNvSpPr/>
          <p:nvPr/>
        </p:nvSpPr>
        <p:spPr>
          <a:xfrm>
            <a:off x="5178176" y="3010328"/>
            <a:ext cx="3554858" cy="3379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Didn’t talk about:</a:t>
            </a:r>
          </a:p>
          <a:p>
            <a:pPr marL="28575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data parsing</a:t>
            </a:r>
          </a:p>
          <a:p>
            <a:pPr marL="28575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inconclusive algorithms and results</a:t>
            </a:r>
          </a:p>
          <a:p>
            <a:pPr marL="28575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trials and many, </a:t>
            </a:r>
            <a:r>
              <a:rPr lang="en" sz="1800" i="1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many</a:t>
            </a: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 errors </a:t>
            </a:r>
            <a:r>
              <a:rPr lang="en" sz="1800" dirty="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Wingdings" pitchFamily="2" charset="2"/>
              </a:rPr>
              <a:t></a:t>
            </a:r>
            <a:endParaRPr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endParaRPr lang="en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endParaRPr lang="en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r>
              <a:rPr lang="en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See my Medium post (forthcoming) for more gory detail.</a:t>
            </a:r>
            <a:endParaRPr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0" name="Google Shape;210;p24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Obligatory Summary Slide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36</a:t>
            </a:fld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21CE1-685C-7542-AB09-09D9873737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Graphs are powerful. Try them today!</a:t>
            </a:r>
          </a:p>
          <a:p>
            <a:r>
              <a:rPr lang="en-US" dirty="0"/>
              <a:t>Tool selection</a:t>
            </a:r>
          </a:p>
          <a:p>
            <a:r>
              <a:rPr lang="en-US" dirty="0"/>
              <a:t>Spark </a:t>
            </a:r>
            <a:r>
              <a:rPr lang="en-US" dirty="0" err="1"/>
              <a:t>GraphFrames</a:t>
            </a:r>
            <a:r>
              <a:rPr lang="en-US" dirty="0"/>
              <a:t> for handling large graphs</a:t>
            </a:r>
          </a:p>
          <a:p>
            <a:r>
              <a:rPr lang="en-US" dirty="0"/>
              <a:t>Community detection as form of graph mining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0374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ctrTitle" idx="4294967295"/>
          </p:nvPr>
        </p:nvSpPr>
        <p:spPr>
          <a:xfrm>
            <a:off x="685800" y="587123"/>
            <a:ext cx="777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b="1"/>
              <a:t>Thanks!</a:t>
            </a:r>
            <a:endParaRPr sz="6000" b="1"/>
          </a:p>
        </p:txBody>
      </p:sp>
      <p:sp>
        <p:nvSpPr>
          <p:cNvPr id="377" name="Google Shape;377;p36"/>
          <p:cNvSpPr txBox="1">
            <a:spLocks noGrp="1"/>
          </p:cNvSpPr>
          <p:nvPr>
            <p:ph type="body" idx="4294967295"/>
          </p:nvPr>
        </p:nvSpPr>
        <p:spPr>
          <a:xfrm>
            <a:off x="685800" y="3051135"/>
            <a:ext cx="4863900" cy="32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Find me at:</a:t>
            </a:r>
            <a:endParaRPr sz="2400" dirty="0"/>
          </a:p>
          <a:p>
            <a:pPr marL="0" indent="0">
              <a:buNone/>
            </a:pPr>
            <a:r>
              <a:rPr lang="en" sz="2400" dirty="0" err="1"/>
              <a:t>wsuen@appnexus.com</a:t>
            </a:r>
            <a:endParaRPr lang="en" sz="2400" dirty="0"/>
          </a:p>
          <a:p>
            <a:pPr marL="0" indent="0">
              <a:buNone/>
            </a:pPr>
            <a:endParaRPr lang="en" sz="2400" dirty="0"/>
          </a:p>
          <a:p>
            <a:pPr marL="0" indent="0">
              <a:buNone/>
            </a:pPr>
            <a:r>
              <a:rPr lang="en" sz="2400" dirty="0"/>
              <a:t>Repo:</a:t>
            </a:r>
          </a:p>
          <a:p>
            <a:pPr marL="0" indent="0">
              <a:buNone/>
            </a:pPr>
            <a:r>
              <a:rPr lang="en-US" sz="2400" dirty="0"/>
              <a:t>M</a:t>
            </a:r>
            <a:r>
              <a:rPr lang="en" sz="2400" dirty="0" err="1"/>
              <a:t>edium</a:t>
            </a:r>
            <a:r>
              <a:rPr lang="en" sz="2400" dirty="0"/>
              <a:t> post:</a:t>
            </a:r>
            <a:endParaRPr sz="2400" dirty="0"/>
          </a:p>
        </p:txBody>
      </p:sp>
      <p:sp>
        <p:nvSpPr>
          <p:cNvPr id="378" name="Google Shape;378;p36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37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498840-BF97-304B-B1BE-849A647FA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8069" y="1022573"/>
            <a:ext cx="3139612" cy="31396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Why do I love graphs?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Graphs encode valuable, implicit information.</a:t>
            </a:r>
          </a:p>
          <a:p>
            <a:pPr lvl="0"/>
            <a:r>
              <a:rPr lang="en-US" dirty="0"/>
              <a:t>Many practical computing problems rely on graphs.</a:t>
            </a:r>
          </a:p>
          <a:p>
            <a:pPr lvl="0"/>
            <a:r>
              <a:rPr lang="en-US" dirty="0"/>
              <a:t>Graphs are fascinating!</a:t>
            </a: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Why do I love graphs?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1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Graphs encode valuable, implicit information.</a:t>
            </a:r>
          </a:p>
          <a:p>
            <a:pPr lvl="0"/>
            <a:r>
              <a:rPr lang="en-US" dirty="0"/>
              <a:t>Many practical computing problems rely on graphs.</a:t>
            </a:r>
          </a:p>
          <a:p>
            <a:pPr lvl="0"/>
            <a:r>
              <a:rPr lang="en-US" dirty="0"/>
              <a:t>Graphs are fascinating!</a:t>
            </a:r>
          </a:p>
          <a:p>
            <a:pPr marL="38099" lvl="0" indent="0">
              <a:buNone/>
            </a:pPr>
            <a:endParaRPr lang="en-US" dirty="0"/>
          </a:p>
          <a:p>
            <a:pPr marL="38099" lvl="0" indent="0">
              <a:buNone/>
            </a:pPr>
            <a:r>
              <a:rPr lang="en-US" b="1" dirty="0"/>
              <a:t>Graphs as problem-solving framework.</a:t>
            </a:r>
            <a:endParaRPr b="1" dirty="0"/>
          </a:p>
          <a:p>
            <a:pPr marL="0" indent="0"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7587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4F9163-3D80-8747-9C76-1FD4741CC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11" y="1433900"/>
            <a:ext cx="5880100" cy="4292600"/>
          </a:xfrm>
          <a:prstGeom prst="rect">
            <a:avLst/>
          </a:prstGeom>
        </p:spPr>
      </p:pic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Allocation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BC3931-2351-7F44-A59E-477BDBF084AC}"/>
              </a:ext>
            </a:extLst>
          </p:cNvPr>
          <p:cNvSpPr txBox="1"/>
          <p:nvPr/>
        </p:nvSpPr>
        <p:spPr>
          <a:xfrm>
            <a:off x="533324" y="6099493"/>
            <a:ext cx="8296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Leskovec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Jure, Anand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Rajaraman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Jeffrey David Ullman. 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Mining of massive datasets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Cambridge University Press, 2014.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4B466C-0E42-2844-93A8-6A7BD2C04C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060" y="1347727"/>
            <a:ext cx="3539675" cy="4436552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42493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29AB5E-4F0E-844D-AF8F-2C565DFD8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027" y="1212185"/>
            <a:ext cx="7535948" cy="4956897"/>
          </a:xfrm>
          <a:prstGeom prst="rect">
            <a:avLst/>
          </a:prstGeom>
        </p:spPr>
      </p:pic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Infrastructure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5B287B-58E4-E741-A2C3-B1F53834A212}"/>
              </a:ext>
            </a:extLst>
          </p:cNvPr>
          <p:cNvSpPr txBox="1"/>
          <p:nvPr/>
        </p:nvSpPr>
        <p:spPr>
          <a:xfrm>
            <a:off x="2821894" y="6033539"/>
            <a:ext cx="596251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Atkins, Karla, et al. "The structure of electrical networks: a graph theory based analysis." 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Int. J. Critical Infrastructures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 5.3 (2009): 265-284.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947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Social networks: communities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45C811-F56E-0D40-A20C-BA580DBD772D}"/>
              </a:ext>
            </a:extLst>
          </p:cNvPr>
          <p:cNvSpPr txBox="1"/>
          <p:nvPr/>
        </p:nvSpPr>
        <p:spPr>
          <a:xfrm>
            <a:off x="3575410" y="6291741"/>
            <a:ext cx="4990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Zachary karate club network dataset -- KONECT, April 2017.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37D884-465E-284E-ACCD-0ABA026A2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179" y="1445831"/>
            <a:ext cx="6865519" cy="475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862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4681426" y="2224439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1" y="410827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Social networks: polarization</a:t>
            </a:r>
            <a:endParaRPr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5" y="6333135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45C811-F56E-0D40-A20C-BA580DBD772D}"/>
              </a:ext>
            </a:extLst>
          </p:cNvPr>
          <p:cNvSpPr txBox="1"/>
          <p:nvPr/>
        </p:nvSpPr>
        <p:spPr>
          <a:xfrm>
            <a:off x="5553239" y="6117304"/>
            <a:ext cx="2901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Garimella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Morales, et al, KDD’18.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E87CA0-2C41-7B4D-9E83-7ECD4B055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738" y="1244217"/>
            <a:ext cx="8490526" cy="477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920521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3695</TotalTime>
  <Words>783</Words>
  <Application>Microsoft Macintosh PowerPoint</Application>
  <PresentationFormat>On-screen Show (4:3)</PresentationFormat>
  <Paragraphs>197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Source Sans Pro</vt:lpstr>
      <vt:lpstr>Roboto Slab</vt:lpstr>
      <vt:lpstr>Calibri</vt:lpstr>
      <vt:lpstr>Arial</vt:lpstr>
      <vt:lpstr>Wingdings</vt:lpstr>
      <vt:lpstr>Cordelia template</vt:lpstr>
      <vt:lpstr>Large-scale Graph Mining with Spark</vt:lpstr>
      <vt:lpstr>Hello!</vt:lpstr>
      <vt:lpstr>1. Why graphs?</vt:lpstr>
      <vt:lpstr>Why do I love graphs?</vt:lpstr>
      <vt:lpstr>Why do I love graphs?</vt:lpstr>
      <vt:lpstr>Allocation</vt:lpstr>
      <vt:lpstr>Infrastructure</vt:lpstr>
      <vt:lpstr>Social networks: communities</vt:lpstr>
      <vt:lpstr>Social networks: polarization</vt:lpstr>
      <vt:lpstr>Behavioral ecology</vt:lpstr>
      <vt:lpstr>Web structure</vt:lpstr>
      <vt:lpstr>PowerPoint Presentation</vt:lpstr>
      <vt:lpstr>2. Web graphs</vt:lpstr>
      <vt:lpstr>Web graphs: creation</vt:lpstr>
      <vt:lpstr>Web graphs: substructures</vt:lpstr>
      <vt:lpstr>Web graphs: larger structures</vt:lpstr>
      <vt:lpstr>Web graphs encode information about:</vt:lpstr>
      <vt:lpstr>3. Spark</vt:lpstr>
      <vt:lpstr>Graph Libraries</vt:lpstr>
      <vt:lpstr>Why choose GraphFrames?</vt:lpstr>
      <vt:lpstr>What I did</vt:lpstr>
      <vt:lpstr>What I‘ll talk about</vt:lpstr>
      <vt:lpstr>Create a GraphFrame</vt:lpstr>
      <vt:lpstr>See top nodes</vt:lpstr>
      <vt:lpstr>Run PageRank for fun</vt:lpstr>
      <vt:lpstr>3. Community Detection</vt:lpstr>
      <vt:lpstr>Advantages of Label Propagation Algorithm (LPA)</vt:lpstr>
      <vt:lpstr>Run LPA</vt:lpstr>
      <vt:lpstr>&gt; 15 million</vt:lpstr>
      <vt:lpstr>PowerPoint Presentation</vt:lpstr>
      <vt:lpstr>Community: online learning</vt:lpstr>
      <vt:lpstr>Community: bedbugs</vt:lpstr>
      <vt:lpstr>Community: fandoms</vt:lpstr>
      <vt:lpstr>Other avenues for exploration</vt:lpstr>
      <vt:lpstr>The top of the iceberg is what talk is about</vt:lpstr>
      <vt:lpstr>Obligatory Summary Slide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Win Suen</cp:lastModifiedBy>
  <cp:revision>222</cp:revision>
  <dcterms:modified xsi:type="dcterms:W3CDTF">2018-09-23T18:47:36Z</dcterms:modified>
</cp:coreProperties>
</file>